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64" r:id="rId4"/>
    <p:sldId id="265" r:id="rId5"/>
    <p:sldId id="263" r:id="rId6"/>
    <p:sldId id="266" r:id="rId7"/>
    <p:sldId id="268" r:id="rId8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75" autoAdjust="0"/>
  </p:normalViewPr>
  <p:slideViewPr>
    <p:cSldViewPr>
      <p:cViewPr varScale="1">
        <p:scale>
          <a:sx n="92" d="100"/>
          <a:sy n="92" d="100"/>
        </p:scale>
        <p:origin x="-1109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16DFDC5-2695-487C-A5D4-3416B2B2A020}" type="datetimeFigureOut">
              <a:rPr lang="es-AR" smtClean="0"/>
              <a:pPr/>
              <a:t>31/05/2021</a:t>
            </a:fld>
            <a:endParaRPr lang="es-AR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AR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4A2F091-84D2-41AC-8712-B3BEB50A2208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DFDC5-2695-487C-A5D4-3416B2B2A020}" type="datetimeFigureOut">
              <a:rPr lang="es-AR" smtClean="0"/>
              <a:pPr/>
              <a:t>31/05/2021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2F091-84D2-41AC-8712-B3BEB50A2208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DFDC5-2695-487C-A5D4-3416B2B2A020}" type="datetimeFigureOut">
              <a:rPr lang="es-AR" smtClean="0"/>
              <a:pPr/>
              <a:t>31/05/2021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2F091-84D2-41AC-8712-B3BEB50A2208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DFDC5-2695-487C-A5D4-3416B2B2A020}" type="datetimeFigureOut">
              <a:rPr lang="es-AR" smtClean="0"/>
              <a:pPr/>
              <a:t>31/05/2021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2F091-84D2-41AC-8712-B3BEB50A2208}" type="slidenum">
              <a:rPr lang="es-AR" smtClean="0"/>
              <a:pPr/>
              <a:t>‹Nº›</a:t>
            </a:fld>
            <a:endParaRPr lang="es-AR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DFDC5-2695-487C-A5D4-3416B2B2A020}" type="datetimeFigureOut">
              <a:rPr lang="es-AR" smtClean="0"/>
              <a:pPr/>
              <a:t>31/05/2021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2F091-84D2-41AC-8712-B3BEB50A2208}" type="slidenum">
              <a:rPr lang="es-AR" smtClean="0"/>
              <a:pPr/>
              <a:t>‹Nº›</a:t>
            </a:fld>
            <a:endParaRPr lang="es-AR" dirty="0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DFDC5-2695-487C-A5D4-3416B2B2A020}" type="datetimeFigureOut">
              <a:rPr lang="es-AR" smtClean="0"/>
              <a:pPr/>
              <a:t>31/05/2021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2F091-84D2-41AC-8712-B3BEB50A2208}" type="slidenum">
              <a:rPr lang="es-AR" smtClean="0"/>
              <a:pPr/>
              <a:t>‹Nº›</a:t>
            </a:fld>
            <a:endParaRPr lang="es-AR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DFDC5-2695-487C-A5D4-3416B2B2A020}" type="datetimeFigureOut">
              <a:rPr lang="es-AR" smtClean="0"/>
              <a:pPr/>
              <a:t>31/05/2021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2F091-84D2-41AC-8712-B3BEB50A2208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DFDC5-2695-487C-A5D4-3416B2B2A020}" type="datetimeFigureOut">
              <a:rPr lang="es-AR" smtClean="0"/>
              <a:pPr/>
              <a:t>31/05/2021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2F091-84D2-41AC-8712-B3BEB50A2208}" type="slidenum">
              <a:rPr lang="es-AR" smtClean="0"/>
              <a:pPr/>
              <a:t>‹Nº›</a:t>
            </a:fld>
            <a:endParaRPr lang="es-AR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DFDC5-2695-487C-A5D4-3416B2B2A020}" type="datetimeFigureOut">
              <a:rPr lang="es-AR" smtClean="0"/>
              <a:pPr/>
              <a:t>31/05/2021</a:t>
            </a:fld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2F091-84D2-41AC-8712-B3BEB50A2208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316DFDC5-2695-487C-A5D4-3416B2B2A020}" type="datetimeFigureOut">
              <a:rPr lang="es-AR" smtClean="0"/>
              <a:pPr/>
              <a:t>31/05/2021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2F091-84D2-41AC-8712-B3BEB50A2208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16DFDC5-2695-487C-A5D4-3416B2B2A020}" type="datetimeFigureOut">
              <a:rPr lang="es-AR" smtClean="0"/>
              <a:pPr/>
              <a:t>31/05/2021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4A2F091-84D2-41AC-8712-B3BEB50A2208}" type="slidenum">
              <a:rPr lang="es-AR" smtClean="0"/>
              <a:pPr/>
              <a:t>‹Nº›</a:t>
            </a:fld>
            <a:endParaRPr lang="es-A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16DFDC5-2695-487C-A5D4-3416B2B2A020}" type="datetimeFigureOut">
              <a:rPr lang="es-AR" smtClean="0"/>
              <a:pPr/>
              <a:t>31/05/2021</a:t>
            </a:fld>
            <a:endParaRPr lang="es-AR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AR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4A2F091-84D2-41AC-8712-B3BEB50A2208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GASTO SOCIAL</a:t>
            </a:r>
            <a:br>
              <a:rPr lang="es-AR" dirty="0" smtClean="0"/>
            </a:br>
            <a:r>
              <a:rPr lang="es-AR" dirty="0" smtClean="0"/>
              <a:t>COVID - 19 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s-AR" dirty="0" smtClean="0"/>
          </a:p>
          <a:p>
            <a:endParaRPr lang="es-AR" dirty="0" smtClean="0"/>
          </a:p>
          <a:p>
            <a:r>
              <a:rPr lang="es-AR" dirty="0" smtClean="0"/>
              <a:t>Lic. Horacio Rovelli</a:t>
            </a:r>
            <a:endParaRPr lang="es-A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196750"/>
          <a:ext cx="8229600" cy="5441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2592"/>
                <a:gridCol w="1728192"/>
                <a:gridCol w="1512168"/>
                <a:gridCol w="1656184"/>
                <a:gridCol w="1090464"/>
              </a:tblGrid>
              <a:tr h="651254">
                <a:tc>
                  <a:txBody>
                    <a:bodyPr/>
                    <a:lstStyle/>
                    <a:p>
                      <a:pPr algn="l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AÑO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Acumulado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Presupuesto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Porcentaje</a:t>
                      </a:r>
                    </a:p>
                  </a:txBody>
                  <a:tcPr marL="7620" marR="7620" marT="7620" marB="0" anchor="b"/>
                </a:tc>
              </a:tr>
              <a:tr h="651254">
                <a:tc>
                  <a:txBody>
                    <a:bodyPr/>
                    <a:lstStyle/>
                    <a:p>
                      <a:pPr algn="l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 meses 2021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Ley  27.591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Ejecución</a:t>
                      </a:r>
                    </a:p>
                  </a:txBody>
                  <a:tcPr marL="7620" marR="7620" marT="7620" marB="0" anchor="b"/>
                </a:tc>
              </a:tr>
              <a:tr h="494246">
                <a:tc>
                  <a:txBody>
                    <a:bodyPr/>
                    <a:lstStyle/>
                    <a:p>
                      <a:pPr algn="l" fontAlgn="b"/>
                      <a:r>
                        <a:rPr lang="es-A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Ingreso total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4.841.525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2.300.416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6.941.309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33,14%</a:t>
                      </a:r>
                    </a:p>
                  </a:txBody>
                  <a:tcPr marL="7620" marR="7620" marT="7620" marB="0" anchor="b"/>
                </a:tc>
              </a:tr>
              <a:tr h="494246">
                <a:tc>
                  <a:txBody>
                    <a:bodyPr/>
                    <a:lstStyle/>
                    <a:p>
                      <a:pPr algn="l" fontAlgn="b"/>
                      <a:r>
                        <a:rPr lang="es-A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Gasto Total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7.134.285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2.541.856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8.394.995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30,28%</a:t>
                      </a:r>
                    </a:p>
                  </a:txBody>
                  <a:tcPr marL="7620" marR="7620" marT="7620" marB="0" anchor="b"/>
                </a:tc>
              </a:tr>
              <a:tr h="494246">
                <a:tc>
                  <a:txBody>
                    <a:bodyPr/>
                    <a:lstStyle/>
                    <a:p>
                      <a:pPr algn="l" fontAlgn="b"/>
                      <a:r>
                        <a:rPr lang="es-A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Gasto Primario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6.591.412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2.381.010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7.733.817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30,79%</a:t>
                      </a:r>
                    </a:p>
                  </a:txBody>
                  <a:tcPr marL="7620" marR="7620" marT="7620" marB="0" anchor="b"/>
                </a:tc>
              </a:tr>
              <a:tr h="586933">
                <a:tc>
                  <a:txBody>
                    <a:bodyPr/>
                    <a:lstStyle/>
                    <a:p>
                      <a:pPr algn="l" fontAlgn="ctr"/>
                      <a:r>
                        <a:rPr lang="es-AR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Prestaciones de la Segur. Soc.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2.605.186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960.812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3.380.959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28,42%</a:t>
                      </a:r>
                    </a:p>
                  </a:txBody>
                  <a:tcPr marL="7620" marR="7620" marT="7620" marB="0" anchor="b"/>
                </a:tc>
              </a:tr>
              <a:tr h="586933">
                <a:tc>
                  <a:txBody>
                    <a:bodyPr/>
                    <a:lstStyle/>
                    <a:p>
                      <a:pPr algn="l" fontAlgn="b"/>
                      <a:r>
                        <a:rPr lang="es-A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Intereses Netos de la deuda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542.874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160.845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661.178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24,33%</a:t>
                      </a:r>
                    </a:p>
                  </a:txBody>
                  <a:tcPr marL="7620" marR="7620" marT="7620" marB="0" anchor="b"/>
                </a:tc>
              </a:tr>
              <a:tr h="494246">
                <a:tc>
                  <a:txBody>
                    <a:bodyPr/>
                    <a:lstStyle/>
                    <a:p>
                      <a:pPr algn="l" fontAlgn="b"/>
                      <a:r>
                        <a:rPr lang="es-A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Resultado Fiscal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-1.749.957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-80.594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-792.508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10,17%</a:t>
                      </a:r>
                    </a:p>
                  </a:txBody>
                  <a:tcPr marL="7620" marR="7620" marT="7620" marB="0" anchor="b"/>
                </a:tc>
              </a:tr>
              <a:tr h="494246">
                <a:tc>
                  <a:txBody>
                    <a:bodyPr/>
                    <a:lstStyle/>
                    <a:p>
                      <a:pPr algn="l" fontAlgn="b"/>
                      <a:r>
                        <a:rPr lang="es-A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Resultado Financiero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-2.292.730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-241.440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-1.453.686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16,61%</a:t>
                      </a:r>
                    </a:p>
                  </a:txBody>
                  <a:tcPr marL="7620" marR="7620" marT="7620" marB="0" anchor="b"/>
                </a:tc>
              </a:tr>
              <a:tr h="494246">
                <a:tc>
                  <a:txBody>
                    <a:bodyPr/>
                    <a:lstStyle/>
                    <a:p>
                      <a:pPr algn="l" fontAlgn="b"/>
                      <a:r>
                        <a:rPr lang="es-A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Gasto de Capital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279.626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154.549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842.682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18,34%</a:t>
                      </a: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pPr algn="ctr"/>
            <a:r>
              <a:rPr lang="es-AR" dirty="0" smtClean="0"/>
              <a:t>PRESUPUESTO 2020 Y 2021</a:t>
            </a:r>
            <a:endParaRPr lang="es-A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395536" y="1628800"/>
          <a:ext cx="8229600" cy="381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  <a:gridCol w="2016224"/>
                <a:gridCol w="2396952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AR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2021</a:t>
                      </a:r>
                      <a:endParaRPr lang="es-AR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CONCEPTO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BENEFICIARIOS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PRESUPUESTO</a:t>
                      </a: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A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Jubilaciones y Pensiones Totales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6.985.257</a:t>
                      </a:r>
                      <a:endParaRPr lang="es-A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2.704.143.855.254</a:t>
                      </a:r>
                      <a:endParaRPr lang="es-A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A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Pensiones No Contributivas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1.421.602</a:t>
                      </a:r>
                      <a:endParaRPr lang="es-A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97.959.141.709</a:t>
                      </a:r>
                      <a:endParaRPr lang="es-A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A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Seguro de Desempleo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s-AR" sz="24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140.371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es-AR" sz="24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15.285.948.000</a:t>
                      </a:r>
                      <a:endParaRPr kumimoji="0" lang="es-AR" sz="24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A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Asignaciones Familiares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9.187.687</a:t>
                      </a:r>
                      <a:endParaRPr lang="es-A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484.897.969.126</a:t>
                      </a:r>
                      <a:endParaRPr lang="es-A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A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AUH </a:t>
                      </a:r>
                      <a:r>
                        <a:rPr lang="es-AR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, AUE ,Ayuda Escolar</a:t>
                      </a:r>
                      <a:endParaRPr lang="es-A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8.058.584</a:t>
                      </a:r>
                      <a:endParaRPr lang="es-A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242.150.190.866</a:t>
                      </a:r>
                      <a:endParaRPr lang="es-A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AR" sz="1800" b="0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Pensión Universal  Adulto Mayor (PUAM)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208.016</a:t>
                      </a:r>
                      <a:endParaRPr lang="es-A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51.462.870.688</a:t>
                      </a:r>
                      <a:endParaRPr lang="es-A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s-AR" sz="18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Tarjeta Alimentar</a:t>
                      </a:r>
                      <a:endParaRPr kumimoji="0" lang="es-AR" sz="1800" b="0" i="0" u="none" strike="noStrike" kern="1200" dirty="0">
                        <a:solidFill>
                          <a:srgbClr val="00000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es-AR" sz="24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1.530.149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2385" marR="3238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es-AR" sz="24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93.847.742.650</a:t>
                      </a: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AR" dirty="0" smtClean="0"/>
                        <a:t>TOTAL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s-AR" sz="24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27.531.666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s-AR" sz="2400" b="1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3.689.747.718.293</a:t>
                      </a: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Estimaciones del Presupuesto</a:t>
            </a:r>
            <a:endParaRPr lang="es-A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72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432"/>
                <a:gridCol w="1008112"/>
                <a:gridCol w="1944216"/>
                <a:gridCol w="1656184"/>
                <a:gridCol w="2818656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A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BENEFICIADOS </a:t>
                      </a: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s-A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AÑO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PLAN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PERSONAS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EMPRESAS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MONTO</a:t>
                      </a: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IFE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8.839.044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265.000.000.000</a:t>
                      </a: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ATP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226.853.000.000</a:t>
                      </a: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01-abr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2.400.000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248.000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02-may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2.100.000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250.000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03-jun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1.800.000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218.000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04-jul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2.200.000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274.557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05-jul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1.400.000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134.746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06-ago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s-AR" sz="2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1.316.132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s-AR" sz="2400" b="1" i="0" u="none" strike="noStrike" kern="1200" dirty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128.704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IFE Y ATP</a:t>
            </a:r>
            <a:endParaRPr lang="es-A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196752"/>
          <a:ext cx="8229600" cy="504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8456"/>
                <a:gridCol w="1368152"/>
                <a:gridCol w="1512168"/>
                <a:gridCol w="1440160"/>
                <a:gridCol w="2890664"/>
              </a:tblGrid>
              <a:tr h="625485">
                <a:tc>
                  <a:txBody>
                    <a:bodyPr/>
                    <a:lstStyle/>
                    <a:p>
                      <a:pPr algn="l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BENEFICIADOS </a:t>
                      </a: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</a:tr>
              <a:tr h="630725"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AÑO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PLAN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PERSONAS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EMPRESAS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MONTO</a:t>
                      </a:r>
                    </a:p>
                  </a:txBody>
                  <a:tcPr marL="7620" marR="7620" marT="7620" marB="0" anchor="b"/>
                </a:tc>
              </a:tr>
              <a:tr h="630725">
                <a:tc>
                  <a:txBody>
                    <a:bodyPr/>
                    <a:lstStyle/>
                    <a:p>
                      <a:pPr algn="ctr" fontAlgn="b"/>
                      <a:endParaRPr lang="es-A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REPRO</a:t>
                      </a:r>
                      <a:endParaRPr lang="es-A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14.068.134.886</a:t>
                      </a:r>
                    </a:p>
                  </a:txBody>
                  <a:tcPr marL="7620" marR="7620" marT="7620" marB="0" anchor="b"/>
                </a:tc>
              </a:tr>
              <a:tr h="630725"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2020</a:t>
                      </a:r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Noviembre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83.882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2.453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751.112.192</a:t>
                      </a:r>
                    </a:p>
                  </a:txBody>
                  <a:tcPr marL="7620" marR="7620" marT="7620" marB="0" anchor="b"/>
                </a:tc>
              </a:tr>
              <a:tr h="630725"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2020</a:t>
                      </a:r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Diciembre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111.760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3.342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1.000.713.203</a:t>
                      </a:r>
                    </a:p>
                  </a:txBody>
                  <a:tcPr marL="7620" marR="7620" marT="7620" marB="0" anchor="b"/>
                </a:tc>
              </a:tr>
              <a:tr h="630725"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Enero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354.420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10.276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4.493.206.879</a:t>
                      </a:r>
                    </a:p>
                  </a:txBody>
                  <a:tcPr marL="7620" marR="7620" marT="7620" marB="0" anchor="b"/>
                </a:tc>
              </a:tr>
              <a:tr h="630725"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2021</a:t>
                      </a:r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Febrero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300.795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9.925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4.018.247.055</a:t>
                      </a:r>
                    </a:p>
                  </a:txBody>
                  <a:tcPr marL="7620" marR="7620" marT="7620" marB="0" anchor="b"/>
                </a:tc>
              </a:tr>
              <a:tr h="630725"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s-A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2021</a:t>
                      </a:r>
                      <a:endParaRPr lang="es-A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Marzo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280.433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8.845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3.804.855.557</a:t>
                      </a: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REPRO</a:t>
            </a:r>
            <a:endParaRPr lang="es-A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1081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472"/>
                <a:gridCol w="2376264"/>
                <a:gridCol w="3384376"/>
                <a:gridCol w="1306488"/>
              </a:tblGrid>
              <a:tr h="1369367">
                <a:tc>
                  <a:txBody>
                    <a:bodyPr/>
                    <a:lstStyle/>
                    <a:p>
                      <a:pPr algn="ctr" fontAlgn="b"/>
                      <a:r>
                        <a:rPr lang="es-AR" sz="3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AÑO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3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GASTO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3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PRESUPUESTO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PORCENTAJE</a:t>
                      </a:r>
                    </a:p>
                  </a:txBody>
                  <a:tcPr marL="7620" marR="7620" marT="7620" marB="0" anchor="b"/>
                </a:tc>
              </a:tr>
              <a:tr h="1369367">
                <a:tc>
                  <a:txBody>
                    <a:bodyPr/>
                    <a:lstStyle/>
                    <a:p>
                      <a:pPr algn="ctr" fontAlgn="b"/>
                      <a:r>
                        <a:rPr lang="es-A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</a:t>
                      </a:r>
                      <a:r>
                        <a:rPr lang="es-AR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917.793 </a:t>
                      </a:r>
                      <a:r>
                        <a:rPr lang="es-A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Mill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$ 7.134.285 Mill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12,9%</a:t>
                      </a:r>
                    </a:p>
                  </a:txBody>
                  <a:tcPr marL="7620" marR="7620" marT="7620" marB="0" anchor="b"/>
                </a:tc>
              </a:tr>
              <a:tr h="1369367">
                <a:tc>
                  <a:txBody>
                    <a:bodyPr/>
                    <a:lstStyle/>
                    <a:p>
                      <a:pPr algn="ctr" fontAlgn="b"/>
                      <a:r>
                        <a:rPr lang="es-A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 </a:t>
                      </a:r>
                      <a:r>
                        <a:rPr lang="es-A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466.838 Mill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$ 8.394.995 Mill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5,5%</a:t>
                      </a:r>
                      <a:endParaRPr lang="es-AR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Gastos Covid- 19</a:t>
            </a:r>
            <a:endParaRPr lang="es-A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0504"/>
                <a:gridCol w="2664296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s-A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BENEFICIARIO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PLAN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MONTO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Nota</a:t>
                      </a: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EMPRESAS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REPRO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 52.000 Mill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Salario complementario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  6.000 Mill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$ 22.000 por mes</a:t>
                      </a: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FAMILIAS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TARJETA ALIMENTAR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$ 145.000 Mill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4.000.000 niños</a:t>
                      </a: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PROGRAMA PROGRESAR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 28.000 Mill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1.000.000 jóvenes</a:t>
                      </a: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AMPLIACION AUH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 29.000 Mill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700.000 personas</a:t>
                      </a: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POTENCIAR TRABAJO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 90.000 Mill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920.000 trabajad.</a:t>
                      </a: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SALUD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Vacunas y otros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$ 72.000 Mill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Bono Trimestral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$ 14.000 Mill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700.000 trabajad.</a:t>
                      </a: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Reducción Aportes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 36.000 Mill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Empresas de Salud</a:t>
                      </a:r>
                    </a:p>
                  </a:txBody>
                  <a:tcPr marL="7620" marR="7620" marT="762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$ 472.000 Mill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REFUERZO GASTO SOCIAL </a:t>
            </a:r>
            <a:endParaRPr lang="es-A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</TotalTime>
  <Words>315</Words>
  <Application>Microsoft Office PowerPoint</Application>
  <PresentationFormat>Presentación en pantalla (4:3)</PresentationFormat>
  <Paragraphs>232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Concurrencia</vt:lpstr>
      <vt:lpstr>GASTO SOCIAL COVID - 19 </vt:lpstr>
      <vt:lpstr>PRESUPUESTO 2020 Y 2021</vt:lpstr>
      <vt:lpstr>Estimaciones del Presupuesto</vt:lpstr>
      <vt:lpstr>IFE Y ATP</vt:lpstr>
      <vt:lpstr>REPRO</vt:lpstr>
      <vt:lpstr>Gastos Covid- 19</vt:lpstr>
      <vt:lpstr>REFUERZO GASTO SOCIAL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FINANCIAMIENTO DEL DESARROLLO</dc:title>
  <dc:creator>General</dc:creator>
  <cp:lastModifiedBy>General</cp:lastModifiedBy>
  <cp:revision>20</cp:revision>
  <dcterms:created xsi:type="dcterms:W3CDTF">2019-08-02T01:21:02Z</dcterms:created>
  <dcterms:modified xsi:type="dcterms:W3CDTF">2021-05-31T05:02:19Z</dcterms:modified>
</cp:coreProperties>
</file>